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53B72-5052-467F-B8AE-6D676934BA9B}" type="datetimeFigureOut">
              <a:rPr lang="es-AR" smtClean="0"/>
              <a:t>08/02/2019</a:t>
            </a:fld>
            <a:endParaRPr lang="es-A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6A34131-204E-4B3D-883B-7EE872F1A8FC}" type="slidenum">
              <a:rPr lang="es-AR" smtClean="0"/>
              <a:t>‹Nº›</a:t>
            </a:fld>
            <a:endParaRPr lang="es-A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53B72-5052-467F-B8AE-6D676934BA9B}" type="datetimeFigureOut">
              <a:rPr lang="es-AR" smtClean="0"/>
              <a:t>08/02/2019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34131-204E-4B3D-883B-7EE872F1A8FC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53B72-5052-467F-B8AE-6D676934BA9B}" type="datetimeFigureOut">
              <a:rPr lang="es-AR" smtClean="0"/>
              <a:t>08/02/2019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34131-204E-4B3D-883B-7EE872F1A8FC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53B72-5052-467F-B8AE-6D676934BA9B}" type="datetimeFigureOut">
              <a:rPr lang="es-AR" smtClean="0"/>
              <a:t>08/02/2019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34131-204E-4B3D-883B-7EE872F1A8FC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53B72-5052-467F-B8AE-6D676934BA9B}" type="datetimeFigureOut">
              <a:rPr lang="es-AR" smtClean="0"/>
              <a:t>08/02/2019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34131-204E-4B3D-883B-7EE872F1A8FC}" type="slidenum">
              <a:rPr lang="es-AR" smtClean="0"/>
              <a:t>‹Nº›</a:t>
            </a:fld>
            <a:endParaRPr lang="es-AR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53B72-5052-467F-B8AE-6D676934BA9B}" type="datetimeFigureOut">
              <a:rPr lang="es-AR" smtClean="0"/>
              <a:t>08/02/2019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34131-204E-4B3D-883B-7EE872F1A8FC}" type="slidenum">
              <a:rPr lang="es-AR" smtClean="0"/>
              <a:t>‹Nº›</a:t>
            </a:fld>
            <a:endParaRPr lang="es-A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53B72-5052-467F-B8AE-6D676934BA9B}" type="datetimeFigureOut">
              <a:rPr lang="es-AR" smtClean="0"/>
              <a:t>08/02/2019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34131-204E-4B3D-883B-7EE872F1A8FC}" type="slidenum">
              <a:rPr lang="es-AR" smtClean="0"/>
              <a:t>‹Nº›</a:t>
            </a:fld>
            <a:endParaRPr lang="es-A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53B72-5052-467F-B8AE-6D676934BA9B}" type="datetimeFigureOut">
              <a:rPr lang="es-AR" smtClean="0"/>
              <a:t>08/02/2019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34131-204E-4B3D-883B-7EE872F1A8FC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53B72-5052-467F-B8AE-6D676934BA9B}" type="datetimeFigureOut">
              <a:rPr lang="es-AR" smtClean="0"/>
              <a:t>08/02/2019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34131-204E-4B3D-883B-7EE872F1A8FC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53B72-5052-467F-B8AE-6D676934BA9B}" type="datetimeFigureOut">
              <a:rPr lang="es-AR" smtClean="0"/>
              <a:t>08/02/2019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34131-204E-4B3D-883B-7EE872F1A8FC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53B72-5052-467F-B8AE-6D676934BA9B}" type="datetimeFigureOut">
              <a:rPr lang="es-AR" smtClean="0"/>
              <a:t>08/02/2019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34131-204E-4B3D-883B-7EE872F1A8FC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06153B72-5052-467F-B8AE-6D676934BA9B}" type="datetimeFigureOut">
              <a:rPr lang="es-AR" smtClean="0"/>
              <a:t>08/02/2019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16A34131-204E-4B3D-883B-7EE872F1A8FC}" type="slidenum">
              <a:rPr lang="es-AR" smtClean="0"/>
              <a:t>‹Nº›</a:t>
            </a:fld>
            <a:endParaRPr lang="es-AR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 smtClean="0"/>
              <a:t>Informe de gestión 2018</a:t>
            </a:r>
            <a:endParaRPr lang="es-AR" dirty="0"/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AR" b="1" dirty="0" smtClean="0"/>
              <a:t>Universidad Nacional de la Patagonia San Juan Bosco</a:t>
            </a:r>
          </a:p>
          <a:p>
            <a:r>
              <a:rPr lang="es-AR" b="1" dirty="0" smtClean="0"/>
              <a:t>Facultad de Humanidades y Ciencias Sociales </a:t>
            </a:r>
            <a:endParaRPr lang="es-AR" b="1" dirty="0"/>
          </a:p>
        </p:txBody>
      </p:sp>
    </p:spTree>
    <p:extLst>
      <p:ext uri="{BB962C8B-B14F-4D97-AF65-F5344CB8AC3E}">
        <p14:creationId xmlns:p14="http://schemas.microsoft.com/office/powerpoint/2010/main" val="3224603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Fuente 12 Puerto </a:t>
            </a:r>
            <a:r>
              <a:rPr lang="es-AR" dirty="0" err="1" smtClean="0"/>
              <a:t>Madryn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b="1" dirty="0" smtClean="0"/>
              <a:t>Total crédito: $ 44.733,95</a:t>
            </a:r>
          </a:p>
          <a:p>
            <a:endParaRPr lang="es-AR" b="1" dirty="0"/>
          </a:p>
          <a:p>
            <a:r>
              <a:rPr lang="es-AR" b="1" dirty="0" smtClean="0"/>
              <a:t>Total preventivo: $ 22.728,26</a:t>
            </a:r>
          </a:p>
          <a:p>
            <a:endParaRPr lang="es-AR" b="1" dirty="0"/>
          </a:p>
          <a:p>
            <a:r>
              <a:rPr lang="es-AR" b="1" dirty="0" smtClean="0"/>
              <a:t>Saldo presupuestario: $ 22.005,69</a:t>
            </a:r>
            <a:endParaRPr lang="es-AR" b="1" dirty="0"/>
          </a:p>
        </p:txBody>
      </p:sp>
    </p:spTree>
    <p:extLst>
      <p:ext uri="{BB962C8B-B14F-4D97-AF65-F5344CB8AC3E}">
        <p14:creationId xmlns:p14="http://schemas.microsoft.com/office/powerpoint/2010/main" val="652387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Secretaría Posgrado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AR" dirty="0"/>
              <a:t> </a:t>
            </a:r>
            <a:r>
              <a:rPr lang="es-AR" dirty="0" smtClean="0"/>
              <a:t>   </a:t>
            </a:r>
            <a:r>
              <a:rPr lang="es-AR" b="1" dirty="0" smtClean="0"/>
              <a:t>Reuniones </a:t>
            </a:r>
          </a:p>
          <a:p>
            <a:pPr lvl="1"/>
            <a:r>
              <a:rPr lang="es-AR" b="1" dirty="0" smtClean="0"/>
              <a:t>Comité Académico de la Maestría en trabajo Social</a:t>
            </a:r>
          </a:p>
          <a:p>
            <a:pPr lvl="1"/>
            <a:r>
              <a:rPr lang="es-AR" b="1" dirty="0" smtClean="0"/>
              <a:t>Equipo Directivo de la Maestría en Estudios </a:t>
            </a:r>
            <a:r>
              <a:rPr lang="es-AR" b="1" dirty="0" err="1" smtClean="0"/>
              <a:t>Socioterritoriales</a:t>
            </a:r>
            <a:endParaRPr lang="es-AR" b="1" dirty="0" smtClean="0"/>
          </a:p>
          <a:p>
            <a:pPr lvl="1"/>
            <a:r>
              <a:rPr lang="es-AR" b="1" dirty="0" smtClean="0"/>
              <a:t>Área de sistema para la implementación del SIU Guaraní 3 y </a:t>
            </a:r>
            <a:r>
              <a:rPr lang="es-AR" b="1" dirty="0" err="1" smtClean="0"/>
              <a:t>SIDCer</a:t>
            </a:r>
            <a:endParaRPr lang="es-AR" b="1" dirty="0" smtClean="0"/>
          </a:p>
          <a:p>
            <a:pPr lvl="1"/>
            <a:r>
              <a:rPr lang="es-AR" b="1" dirty="0" smtClean="0"/>
              <a:t>Admisión a estudiantes de la Maestría en Letras</a:t>
            </a:r>
          </a:p>
          <a:p>
            <a:pPr lvl="1"/>
            <a:endParaRPr lang="es-AR" b="1" dirty="0" smtClean="0"/>
          </a:p>
          <a:p>
            <a:pPr marL="457200" lvl="1" indent="0">
              <a:buNone/>
            </a:pPr>
            <a:r>
              <a:rPr lang="es-AR" sz="2400" b="1" dirty="0" smtClean="0"/>
              <a:t>Designaciones de docentes responsables del dictado de Seminarios de las Carreras de Posgrado</a:t>
            </a:r>
          </a:p>
          <a:p>
            <a:pPr marL="457200" lvl="1" indent="0">
              <a:buNone/>
            </a:pPr>
            <a:endParaRPr lang="es-AR" sz="2400" b="1" dirty="0"/>
          </a:p>
          <a:p>
            <a:pPr marL="457200" lvl="1" indent="0">
              <a:buNone/>
            </a:pPr>
            <a:r>
              <a:rPr lang="es-AR" sz="2400" b="1" dirty="0" smtClean="0"/>
              <a:t>Apertura de nuevas cohortes de la MEST y </a:t>
            </a:r>
            <a:r>
              <a:rPr lang="es-AR" sz="2400" b="1" dirty="0" err="1" smtClean="0"/>
              <a:t>MTSocial</a:t>
            </a:r>
            <a:endParaRPr lang="es-AR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4119812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/>
          <a:lstStyle/>
          <a:p>
            <a:r>
              <a:rPr lang="es-AR" b="1" dirty="0" smtClean="0"/>
              <a:t>Presentación de nuevas propuestas de posgrado (Especialización en Estudios de Historia Reciente), Maestría Interinstitucional en Comunicación, Educación y Cultura, Doctorado en Ciencias Sociales.</a:t>
            </a:r>
          </a:p>
          <a:p>
            <a:r>
              <a:rPr lang="es-AR" b="1" dirty="0" smtClean="0"/>
              <a:t>Traslado de documental de estudiantes de la Especialización en Estudios Psicológicos del aprendizaje (</a:t>
            </a:r>
            <a:r>
              <a:rPr lang="es-AR" b="1" dirty="0" err="1" smtClean="0"/>
              <a:t>Trelew</a:t>
            </a:r>
            <a:r>
              <a:rPr lang="es-AR" b="1" dirty="0" smtClean="0"/>
              <a:t> y </a:t>
            </a:r>
            <a:r>
              <a:rPr lang="es-AR" b="1" dirty="0" err="1" smtClean="0"/>
              <a:t>Esquel</a:t>
            </a:r>
            <a:r>
              <a:rPr lang="es-AR" b="1" dirty="0" smtClean="0"/>
              <a:t>).</a:t>
            </a:r>
          </a:p>
          <a:p>
            <a:r>
              <a:rPr lang="es-AR" b="1" dirty="0" smtClean="0"/>
              <a:t>Actas volantes de exámenes para Carreras de Posgrado (Ordenanza CS 173).</a:t>
            </a:r>
          </a:p>
          <a:p>
            <a:r>
              <a:rPr lang="es-AR" b="1" dirty="0" smtClean="0"/>
              <a:t>Organización, implementación y certificación de cursos de posgrado</a:t>
            </a:r>
            <a:endParaRPr lang="es-AR" b="1" dirty="0"/>
          </a:p>
        </p:txBody>
      </p:sp>
    </p:spTree>
    <p:extLst>
      <p:ext uri="{BB962C8B-B14F-4D97-AF65-F5344CB8AC3E}">
        <p14:creationId xmlns:p14="http://schemas.microsoft.com/office/powerpoint/2010/main" val="2892382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Proyección 2019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AR" b="1" dirty="0" smtClean="0"/>
              <a:t>Gestión administrativa de las diferentes carreras de Posgrado que se dictan y de las demás actividades de posgrado generadas en la institución.</a:t>
            </a:r>
          </a:p>
          <a:p>
            <a:r>
              <a:rPr lang="es-AR" b="1" dirty="0" smtClean="0"/>
              <a:t>Fortalecimiento institucional en el proceso de carga de carreras de Posgrado en CONEAU Global</a:t>
            </a:r>
          </a:p>
          <a:p>
            <a:r>
              <a:rPr lang="es-AR" b="1" dirty="0" smtClean="0"/>
              <a:t>Implementación del SIU Guaraní 3 en todas sedes</a:t>
            </a:r>
          </a:p>
          <a:p>
            <a:r>
              <a:rPr lang="es-AR" b="1" dirty="0" smtClean="0"/>
              <a:t>Gestiones de carreras de posgrado</a:t>
            </a:r>
          </a:p>
          <a:p>
            <a:r>
              <a:rPr lang="es-AR" b="1" dirty="0" smtClean="0"/>
              <a:t>Analizar y definir nuevos lineamientos que tiendan a incrementar la oferta de posgrado (proyecto de Especialización en Estudios interculturales e inclusión, Maestría en Didácticas Específicas, Maestría en Geografía de los Espacios Litorales, Maestría en Historia y Memoria, acompañamiento de tesis en curso, reuniones con referentes de posgrados de otras UUNN)</a:t>
            </a:r>
            <a:endParaRPr lang="es-AR" b="1" dirty="0"/>
          </a:p>
        </p:txBody>
      </p:sp>
    </p:spTree>
    <p:extLst>
      <p:ext uri="{BB962C8B-B14F-4D97-AF65-F5344CB8AC3E}">
        <p14:creationId xmlns:p14="http://schemas.microsoft.com/office/powerpoint/2010/main" val="2257360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Secretaría de Investigación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AR" b="1" dirty="0" smtClean="0"/>
              <a:t>Reorganización del área con la incorporación de un personal no docente y la Coordinación.</a:t>
            </a:r>
          </a:p>
          <a:p>
            <a:r>
              <a:rPr lang="es-AR" b="1" dirty="0" smtClean="0"/>
              <a:t>Consulta, asesoramiento y acompañamiento de investigaciones y de investigadores.</a:t>
            </a:r>
          </a:p>
          <a:p>
            <a:r>
              <a:rPr lang="es-AR" b="1" dirty="0" smtClean="0"/>
              <a:t>Jornadas de difusión de Proyectos de Investigación.</a:t>
            </a:r>
          </a:p>
          <a:p>
            <a:r>
              <a:rPr lang="es-AR" b="1" dirty="0" smtClean="0"/>
              <a:t>V Jornadas Nacionales en Investigación en Ciencias Sociales y Humanidades.</a:t>
            </a:r>
          </a:p>
          <a:p>
            <a:r>
              <a:rPr lang="es-AR" b="1" dirty="0" smtClean="0"/>
              <a:t>Consolidación de grupos de investigación (GIRSAC, GCLCS, CELLPA).</a:t>
            </a:r>
          </a:p>
          <a:p>
            <a:r>
              <a:rPr lang="es-AR" b="1" dirty="0" smtClean="0"/>
              <a:t>Proyecto de Unidad Ejecutora de doble perteneciente.</a:t>
            </a:r>
          </a:p>
          <a:p>
            <a:r>
              <a:rPr lang="es-AR" b="1" dirty="0" smtClean="0"/>
              <a:t>Actividades vinculadas a la formación en investigación.</a:t>
            </a:r>
          </a:p>
          <a:p>
            <a:r>
              <a:rPr lang="es-AR" b="1" dirty="0" smtClean="0"/>
              <a:t>CIUNPAT / EDUPA.</a:t>
            </a:r>
          </a:p>
          <a:p>
            <a:r>
              <a:rPr lang="es-AR" b="1" dirty="0" smtClean="0"/>
              <a:t>Presentación de perfiles para ingreso a CIC de CONICET.</a:t>
            </a:r>
          </a:p>
          <a:p>
            <a:r>
              <a:rPr lang="es-AR" b="1" dirty="0" smtClean="0"/>
              <a:t>I Jornadas Chubutenses de Investigaciones estudiantiles.</a:t>
            </a:r>
            <a:endParaRPr lang="es-AR" b="1" dirty="0"/>
          </a:p>
        </p:txBody>
      </p:sp>
    </p:spTree>
    <p:extLst>
      <p:ext uri="{BB962C8B-B14F-4D97-AF65-F5344CB8AC3E}">
        <p14:creationId xmlns:p14="http://schemas.microsoft.com/office/powerpoint/2010/main" val="2589169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Proyección 2019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b="1" dirty="0" smtClean="0"/>
              <a:t>Acompañamiento en tareas de divulgación científica.</a:t>
            </a:r>
          </a:p>
          <a:p>
            <a:r>
              <a:rPr lang="es-AR" b="1" dirty="0" smtClean="0"/>
              <a:t>Proceso de solicitud de fondos a CONICET.</a:t>
            </a:r>
          </a:p>
          <a:p>
            <a:r>
              <a:rPr lang="es-AR" b="1" dirty="0" smtClean="0"/>
              <a:t>Asesoramiento y acompañamiento de investigaciones y a investigadores.</a:t>
            </a:r>
            <a:endParaRPr lang="es-AR" b="1" dirty="0"/>
          </a:p>
        </p:txBody>
      </p:sp>
    </p:spTree>
    <p:extLst>
      <p:ext uri="{BB962C8B-B14F-4D97-AF65-F5344CB8AC3E}">
        <p14:creationId xmlns:p14="http://schemas.microsoft.com/office/powerpoint/2010/main" val="3121966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Secretaría de Extensión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AR" b="1" dirty="0"/>
              <a:t> </a:t>
            </a:r>
            <a:r>
              <a:rPr lang="es-AR" b="1" dirty="0" smtClean="0"/>
              <a:t>   Acciones interinstitucionales:</a:t>
            </a:r>
          </a:p>
          <a:p>
            <a:pPr lvl="1"/>
            <a:r>
              <a:rPr lang="es-AR" b="1" dirty="0" smtClean="0"/>
              <a:t>Subsecretaría de DDHH de la Provincia del Chubut.</a:t>
            </a:r>
          </a:p>
          <a:p>
            <a:pPr lvl="1"/>
            <a:r>
              <a:rPr lang="es-AR" b="1" dirty="0" smtClean="0"/>
              <a:t>Facultad de Ciencias Naturales y Ciencias de la Salud, FCJ</a:t>
            </a:r>
          </a:p>
          <a:p>
            <a:pPr lvl="1"/>
            <a:r>
              <a:rPr lang="es-AR" b="1" dirty="0" smtClean="0"/>
              <a:t>Cátedra libre de Pueblos Originarios.</a:t>
            </a:r>
          </a:p>
          <a:p>
            <a:pPr lvl="1"/>
            <a:r>
              <a:rPr lang="es-AR" b="1" dirty="0" smtClean="0"/>
              <a:t>Hospital Regional de Comodoro Rivadavia.</a:t>
            </a:r>
          </a:p>
          <a:p>
            <a:pPr lvl="1"/>
            <a:r>
              <a:rPr lang="es-AR" b="1" dirty="0" smtClean="0"/>
              <a:t>Ministerio de Educación Chubut.</a:t>
            </a:r>
          </a:p>
          <a:p>
            <a:pPr lvl="1"/>
            <a:r>
              <a:rPr lang="es-AR" b="1" dirty="0" smtClean="0"/>
              <a:t>Defensoría del público y  Municipalidad de </a:t>
            </a:r>
            <a:r>
              <a:rPr lang="es-AR" b="1" dirty="0" err="1" smtClean="0"/>
              <a:t>Trelew</a:t>
            </a:r>
            <a:r>
              <a:rPr lang="es-AR" b="1" dirty="0" smtClean="0"/>
              <a:t>.</a:t>
            </a:r>
          </a:p>
          <a:p>
            <a:pPr lvl="1"/>
            <a:r>
              <a:rPr lang="es-AR" b="1" dirty="0" smtClean="0"/>
              <a:t>Centro de Ex Soldados Combatientes de Malvinas.</a:t>
            </a:r>
          </a:p>
          <a:p>
            <a:pPr marL="457200" lvl="1" indent="0">
              <a:buNone/>
            </a:pPr>
            <a:r>
              <a:rPr lang="es-AR" sz="2400" b="1" dirty="0" smtClean="0"/>
              <a:t>Pasantías </a:t>
            </a:r>
          </a:p>
          <a:p>
            <a:pPr marL="457200" lvl="1" indent="0">
              <a:buNone/>
            </a:pPr>
            <a:r>
              <a:rPr lang="es-AR" sz="2400" b="1" dirty="0" smtClean="0"/>
              <a:t>Convenios</a:t>
            </a:r>
          </a:p>
          <a:p>
            <a:pPr marL="457200" lvl="1" indent="0">
              <a:buNone/>
            </a:pPr>
            <a:r>
              <a:rPr lang="es-AR" sz="2400" b="1" dirty="0" smtClean="0"/>
              <a:t>Difusión de la oferta académica de la FHCS</a:t>
            </a:r>
          </a:p>
          <a:p>
            <a:pPr marL="457200" lvl="1" indent="0">
              <a:buNone/>
            </a:pPr>
            <a:r>
              <a:rPr lang="es-AR" sz="2400" b="1" dirty="0" smtClean="0"/>
              <a:t>Revista Albatros</a:t>
            </a:r>
          </a:p>
          <a:p>
            <a:pPr marL="457200" lvl="1" indent="0">
              <a:buNone/>
            </a:pPr>
            <a:r>
              <a:rPr lang="es-AR" sz="2400" b="1" dirty="0" smtClean="0"/>
              <a:t>Proyectos extensionistas: 128</a:t>
            </a:r>
          </a:p>
          <a:p>
            <a:pPr marL="457200" lvl="1" indent="0">
              <a:buNone/>
            </a:pPr>
            <a:endParaRPr lang="es-AR" sz="2400" b="1" dirty="0" smtClean="0"/>
          </a:p>
          <a:p>
            <a:pPr lvl="1"/>
            <a:endParaRPr lang="es-AR" b="1" dirty="0"/>
          </a:p>
          <a:p>
            <a:pPr lvl="1"/>
            <a:endParaRPr lang="es-AR" b="1" dirty="0"/>
          </a:p>
        </p:txBody>
      </p:sp>
    </p:spTree>
    <p:extLst>
      <p:ext uri="{BB962C8B-B14F-4D97-AF65-F5344CB8AC3E}">
        <p14:creationId xmlns:p14="http://schemas.microsoft.com/office/powerpoint/2010/main" val="209993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Proyección 2019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b="1" dirty="0" smtClean="0"/>
              <a:t>Actividades en el marco de los 70 años de la Gratuidad en la Educación Universitaria.</a:t>
            </a:r>
          </a:p>
          <a:p>
            <a:r>
              <a:rPr lang="es-AR" b="1" dirty="0" smtClean="0"/>
              <a:t>Programa de capacitación en el marco de la ESI en conjunto con Subsecretaría  DDHH de Chubut.</a:t>
            </a:r>
          </a:p>
          <a:p>
            <a:r>
              <a:rPr lang="es-AR" b="1" dirty="0" smtClean="0"/>
              <a:t>Programa de capacitación sobre Pueblos originarios y DDHH.</a:t>
            </a:r>
          </a:p>
          <a:p>
            <a:r>
              <a:rPr lang="es-AR" b="1" dirty="0" smtClean="0"/>
              <a:t>Actividades artísticas.</a:t>
            </a:r>
          </a:p>
          <a:p>
            <a:r>
              <a:rPr lang="es-AR" b="1" dirty="0" smtClean="0"/>
              <a:t>Fortalecimiento del trabajo extensionista.</a:t>
            </a:r>
          </a:p>
          <a:p>
            <a:r>
              <a:rPr lang="es-AR" b="1" dirty="0" smtClean="0"/>
              <a:t>Continuidad y fortalecimiento de la Revista Albatros.</a:t>
            </a:r>
            <a:endParaRPr lang="es-AR" b="1" dirty="0"/>
          </a:p>
        </p:txBody>
      </p:sp>
    </p:spTree>
    <p:extLst>
      <p:ext uri="{BB962C8B-B14F-4D97-AF65-F5344CB8AC3E}">
        <p14:creationId xmlns:p14="http://schemas.microsoft.com/office/powerpoint/2010/main" val="2432898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Secretaría Académica</a:t>
            </a:r>
            <a:br>
              <a:rPr lang="es-AR" dirty="0" smtClean="0"/>
            </a:br>
            <a:r>
              <a:rPr lang="es-AR" dirty="0" smtClean="0"/>
              <a:t>(</a:t>
            </a:r>
            <a:r>
              <a:rPr lang="es-AR" dirty="0" err="1" smtClean="0"/>
              <a:t>Prosecretaría</a:t>
            </a:r>
            <a:r>
              <a:rPr lang="es-AR" smtClean="0"/>
              <a:t> y CAAE)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AR" b="1" dirty="0" smtClean="0"/>
              <a:t>Tareas administrativas: designaciones docentes</a:t>
            </a:r>
          </a:p>
          <a:p>
            <a:r>
              <a:rPr lang="es-AR" b="1" dirty="0" smtClean="0"/>
              <a:t>Vinculación con los Departamentos: Seminario del Ingresante</a:t>
            </a:r>
            <a:r>
              <a:rPr lang="es-AR" b="1" dirty="0"/>
              <a:t>;</a:t>
            </a:r>
            <a:r>
              <a:rPr lang="es-AR" b="1" dirty="0" smtClean="0"/>
              <a:t> estrategia de retención; accesibilidad; Auxiliares Alumnos; </a:t>
            </a:r>
            <a:r>
              <a:rPr lang="es-AR" b="1" dirty="0" err="1" smtClean="0"/>
              <a:t>Terminalidad</a:t>
            </a:r>
            <a:r>
              <a:rPr lang="es-AR" b="1" dirty="0" smtClean="0"/>
              <a:t>.</a:t>
            </a:r>
          </a:p>
          <a:p>
            <a:r>
              <a:rPr lang="es-AR" b="1" dirty="0" smtClean="0"/>
              <a:t>Carrera académica: concursos; evaluaciones periódicas; encuestas de evaluación de cursadas virtuales; informes de cátedra.</a:t>
            </a:r>
          </a:p>
          <a:p>
            <a:r>
              <a:rPr lang="es-AR" b="1" dirty="0" smtClean="0"/>
              <a:t>Planes de estudio.</a:t>
            </a:r>
          </a:p>
          <a:p>
            <a:r>
              <a:rPr lang="es-AR" b="1" dirty="0" smtClean="0"/>
              <a:t>ANFHE Letras.</a:t>
            </a:r>
          </a:p>
          <a:p>
            <a:r>
              <a:rPr lang="es-AR" b="1" dirty="0" smtClean="0"/>
              <a:t>Factibilidad de implementación de Carreras aprobadas .</a:t>
            </a:r>
          </a:p>
          <a:p>
            <a:r>
              <a:rPr lang="es-AR" b="1" dirty="0" smtClean="0"/>
              <a:t>Centro de formación docente continua</a:t>
            </a:r>
            <a:endParaRPr lang="es-AR" b="1" dirty="0"/>
          </a:p>
        </p:txBody>
      </p:sp>
    </p:spTree>
    <p:extLst>
      <p:ext uri="{BB962C8B-B14F-4D97-AF65-F5344CB8AC3E}">
        <p14:creationId xmlns:p14="http://schemas.microsoft.com/office/powerpoint/2010/main" val="3130979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Proyección 2019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b="1" dirty="0" smtClean="0"/>
              <a:t>Carrera académica.</a:t>
            </a:r>
          </a:p>
          <a:p>
            <a:r>
              <a:rPr lang="es-AR" b="1" dirty="0" smtClean="0"/>
              <a:t>Concursos docentes.</a:t>
            </a:r>
          </a:p>
          <a:p>
            <a:r>
              <a:rPr lang="es-AR" b="1" dirty="0" smtClean="0"/>
              <a:t>Encuestas de evaluación de cursadas.</a:t>
            </a:r>
          </a:p>
          <a:p>
            <a:r>
              <a:rPr lang="es-AR" b="1" dirty="0" smtClean="0"/>
              <a:t>Publicación de información de la SA en página de la FHCS.</a:t>
            </a:r>
          </a:p>
          <a:p>
            <a:r>
              <a:rPr lang="es-AR" b="1" dirty="0" smtClean="0"/>
              <a:t>Revisión de reglamentos.</a:t>
            </a:r>
          </a:p>
          <a:p>
            <a:r>
              <a:rPr lang="es-AR" b="1" dirty="0" smtClean="0"/>
              <a:t>Programa institucionales propuestas: Programa de género y ESI; Escritura inclusiva; Nexos.</a:t>
            </a:r>
          </a:p>
          <a:p>
            <a:r>
              <a:rPr lang="es-AR" b="1" dirty="0" smtClean="0"/>
              <a:t>Trabajo más articulado con las sedes</a:t>
            </a:r>
            <a:r>
              <a:rPr lang="es-AR" dirty="0" smtClean="0"/>
              <a:t>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673234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Gestión Administrativa 2018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b="1" dirty="0" smtClean="0"/>
              <a:t>Total del crédito:  $270.616.857,60</a:t>
            </a:r>
          </a:p>
          <a:p>
            <a:endParaRPr lang="es-AR" b="1" dirty="0" smtClean="0"/>
          </a:p>
          <a:p>
            <a:r>
              <a:rPr lang="es-AR" b="1" dirty="0" smtClean="0"/>
              <a:t>Total preventivo:  $ 261.327.449,70</a:t>
            </a:r>
          </a:p>
          <a:p>
            <a:endParaRPr lang="es-AR" b="1" dirty="0" smtClean="0"/>
          </a:p>
          <a:p>
            <a:r>
              <a:rPr lang="es-AR" b="1" dirty="0" smtClean="0"/>
              <a:t>Saldo presupuestario: $ 9.289.407,90</a:t>
            </a:r>
            <a:endParaRPr lang="es-AR" b="1" dirty="0"/>
          </a:p>
        </p:txBody>
      </p:sp>
    </p:spTree>
    <p:extLst>
      <p:ext uri="{BB962C8B-B14F-4D97-AF65-F5344CB8AC3E}">
        <p14:creationId xmlns:p14="http://schemas.microsoft.com/office/powerpoint/2010/main" val="1555135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Gastos en personal 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b="1" dirty="0" smtClean="0"/>
              <a:t>Total crédito: $ 260.631.407,94</a:t>
            </a:r>
          </a:p>
          <a:p>
            <a:endParaRPr lang="es-AR" b="1" dirty="0"/>
          </a:p>
          <a:p>
            <a:r>
              <a:rPr lang="es-AR" b="1" dirty="0" smtClean="0"/>
              <a:t>Total preventivo:  $ 256.536.294,55</a:t>
            </a:r>
          </a:p>
          <a:p>
            <a:endParaRPr lang="es-AR" b="1" dirty="0"/>
          </a:p>
          <a:p>
            <a:r>
              <a:rPr lang="es-AR" b="1" dirty="0" smtClean="0"/>
              <a:t>Saldo presupuestario: $ 4.095.113,39</a:t>
            </a:r>
            <a:endParaRPr lang="es-AR" b="1" dirty="0"/>
          </a:p>
        </p:txBody>
      </p:sp>
    </p:spTree>
    <p:extLst>
      <p:ext uri="{BB962C8B-B14F-4D97-AF65-F5344CB8AC3E}">
        <p14:creationId xmlns:p14="http://schemas.microsoft.com/office/powerpoint/2010/main" val="4049455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Bienes de consumo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b="1" dirty="0" smtClean="0"/>
              <a:t>Total crédito: $ 725.044,19</a:t>
            </a:r>
          </a:p>
          <a:p>
            <a:endParaRPr lang="es-AR" b="1" dirty="0"/>
          </a:p>
          <a:p>
            <a:r>
              <a:rPr lang="es-AR" b="1" dirty="0" smtClean="0"/>
              <a:t>Total preventivo. $ 573.087,50</a:t>
            </a:r>
          </a:p>
          <a:p>
            <a:endParaRPr lang="es-AR" b="1" dirty="0"/>
          </a:p>
          <a:p>
            <a:r>
              <a:rPr lang="es-AR" b="1" dirty="0" smtClean="0"/>
              <a:t>Saldo presupuestario: $ 151.956,69</a:t>
            </a:r>
            <a:endParaRPr lang="es-AR" b="1" dirty="0"/>
          </a:p>
        </p:txBody>
      </p:sp>
    </p:spTree>
    <p:extLst>
      <p:ext uri="{BB962C8B-B14F-4D97-AF65-F5344CB8AC3E}">
        <p14:creationId xmlns:p14="http://schemas.microsoft.com/office/powerpoint/2010/main" val="3630928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Servicios no personales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b="1" dirty="0" smtClean="0"/>
              <a:t>Total crédito:  $ 8.691.967,71</a:t>
            </a:r>
          </a:p>
          <a:p>
            <a:endParaRPr lang="es-AR" b="1" dirty="0"/>
          </a:p>
          <a:p>
            <a:r>
              <a:rPr lang="es-AR" b="1" dirty="0" smtClean="0"/>
              <a:t>Total preventivo: $ 4.136.876,30</a:t>
            </a:r>
          </a:p>
          <a:p>
            <a:endParaRPr lang="es-AR" b="1" dirty="0"/>
          </a:p>
          <a:p>
            <a:r>
              <a:rPr lang="es-AR" b="1" dirty="0" smtClean="0"/>
              <a:t>Saldo presupuestario: $ 4.555.091,41</a:t>
            </a:r>
            <a:endParaRPr lang="es-AR" b="1" dirty="0"/>
          </a:p>
        </p:txBody>
      </p:sp>
    </p:spTree>
    <p:extLst>
      <p:ext uri="{BB962C8B-B14F-4D97-AF65-F5344CB8AC3E}">
        <p14:creationId xmlns:p14="http://schemas.microsoft.com/office/powerpoint/2010/main" val="3487914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Bienes de uso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Total crédito: $ 568.437,76</a:t>
            </a:r>
          </a:p>
          <a:p>
            <a:endParaRPr lang="es-AR" dirty="0"/>
          </a:p>
          <a:p>
            <a:r>
              <a:rPr lang="es-AR" dirty="0" smtClean="0"/>
              <a:t>Total preventivo: $ 568.437,76</a:t>
            </a:r>
          </a:p>
          <a:p>
            <a:endParaRPr lang="es-AR" dirty="0"/>
          </a:p>
          <a:p>
            <a:r>
              <a:rPr lang="es-AR" dirty="0" smtClean="0"/>
              <a:t>Saldo presupuestario: $ 568.437,76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925986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Fuente 12 </a:t>
            </a:r>
            <a:r>
              <a:rPr lang="es-AR" dirty="0" err="1" smtClean="0"/>
              <a:t>Trelew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b="1" dirty="0" smtClean="0"/>
              <a:t>Total crédito: $ 2.198.417,09</a:t>
            </a:r>
          </a:p>
          <a:p>
            <a:endParaRPr lang="es-AR" b="1" dirty="0"/>
          </a:p>
          <a:p>
            <a:r>
              <a:rPr lang="es-AR" b="1" dirty="0" smtClean="0"/>
              <a:t>Total preventivo: $ 2.052.672,91</a:t>
            </a:r>
          </a:p>
          <a:p>
            <a:endParaRPr lang="es-AR" b="1" dirty="0"/>
          </a:p>
          <a:p>
            <a:r>
              <a:rPr lang="es-AR" b="1" dirty="0" smtClean="0"/>
              <a:t>Saldo presupuestario: $ 145.744,18</a:t>
            </a:r>
            <a:endParaRPr lang="es-AR" b="1" dirty="0"/>
          </a:p>
        </p:txBody>
      </p:sp>
    </p:spTree>
    <p:extLst>
      <p:ext uri="{BB962C8B-B14F-4D97-AF65-F5344CB8AC3E}">
        <p14:creationId xmlns:p14="http://schemas.microsoft.com/office/powerpoint/2010/main" val="1060404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Fuente 12 Comodoro Rivadavia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b="1" dirty="0" smtClean="0"/>
              <a:t>Total crédito: $ 1.519.671,87</a:t>
            </a:r>
          </a:p>
          <a:p>
            <a:endParaRPr lang="es-AR" b="1" dirty="0"/>
          </a:p>
          <a:p>
            <a:r>
              <a:rPr lang="es-AR" b="1" dirty="0" smtClean="0"/>
              <a:t>Total preventivo: $ 757.224,78</a:t>
            </a:r>
          </a:p>
          <a:p>
            <a:endParaRPr lang="es-AR" b="1" dirty="0"/>
          </a:p>
          <a:p>
            <a:r>
              <a:rPr lang="es-AR" b="1" dirty="0" smtClean="0"/>
              <a:t>Saldo presupuestario: $ 762.447,09</a:t>
            </a:r>
            <a:endParaRPr lang="es-AR" b="1" dirty="0"/>
          </a:p>
        </p:txBody>
      </p:sp>
    </p:spTree>
    <p:extLst>
      <p:ext uri="{BB962C8B-B14F-4D97-AF65-F5344CB8AC3E}">
        <p14:creationId xmlns:p14="http://schemas.microsoft.com/office/powerpoint/2010/main" val="2175834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Fuente 12 </a:t>
            </a:r>
            <a:r>
              <a:rPr lang="es-AR" dirty="0" err="1" smtClean="0"/>
              <a:t>Esquel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b="1" dirty="0" smtClean="0"/>
              <a:t>Total crédito: $ 31.055,60</a:t>
            </a:r>
          </a:p>
          <a:p>
            <a:endParaRPr lang="es-AR" b="1" dirty="0"/>
          </a:p>
          <a:p>
            <a:r>
              <a:rPr lang="es-AR" b="1" dirty="0" smtClean="0"/>
              <a:t>Total preventivo: $ 14.239,84</a:t>
            </a:r>
          </a:p>
          <a:p>
            <a:endParaRPr lang="es-AR" b="1" dirty="0"/>
          </a:p>
          <a:p>
            <a:r>
              <a:rPr lang="es-AR" b="1" dirty="0" smtClean="0"/>
              <a:t>Saldo presupuestario: $ 16.815,76</a:t>
            </a:r>
            <a:endParaRPr lang="es-AR" b="1" dirty="0"/>
          </a:p>
        </p:txBody>
      </p:sp>
    </p:spTree>
    <p:extLst>
      <p:ext uri="{BB962C8B-B14F-4D97-AF65-F5344CB8AC3E}">
        <p14:creationId xmlns:p14="http://schemas.microsoft.com/office/powerpoint/2010/main" val="3371681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jecutivo">
  <a:themeElements>
    <a:clrScheme name="Ejecutivo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jecutiv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jecutiv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147</TotalTime>
  <Words>798</Words>
  <Application>Microsoft Office PowerPoint</Application>
  <PresentationFormat>Presentación en pantalla (4:3)</PresentationFormat>
  <Paragraphs>130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0" baseType="lpstr">
      <vt:lpstr>Ejecutivo</vt:lpstr>
      <vt:lpstr>Informe de gestión 2018</vt:lpstr>
      <vt:lpstr>Gestión Administrativa 2018</vt:lpstr>
      <vt:lpstr>Gastos en personal </vt:lpstr>
      <vt:lpstr>Bienes de consumo</vt:lpstr>
      <vt:lpstr>Servicios no personales</vt:lpstr>
      <vt:lpstr>Bienes de uso</vt:lpstr>
      <vt:lpstr>Fuente 12 Trelew</vt:lpstr>
      <vt:lpstr>Fuente 12 Comodoro Rivadavia</vt:lpstr>
      <vt:lpstr>Fuente 12 Esquel</vt:lpstr>
      <vt:lpstr>Fuente 12 Puerto Madryn</vt:lpstr>
      <vt:lpstr>Secretaría Posgrado</vt:lpstr>
      <vt:lpstr>Presentación de PowerPoint</vt:lpstr>
      <vt:lpstr>Proyección 2019</vt:lpstr>
      <vt:lpstr>Secretaría de Investigación</vt:lpstr>
      <vt:lpstr>Proyección 2019</vt:lpstr>
      <vt:lpstr>Secretaría de Extensión</vt:lpstr>
      <vt:lpstr>Proyección 2019</vt:lpstr>
      <vt:lpstr>Secretaría Académica (Prosecretaría y CAAE)</vt:lpstr>
      <vt:lpstr>Proyección 2019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Informe de gestión 2018</dc:title>
  <dc:creator>BlasP</dc:creator>
  <cp:lastModifiedBy>BlasP</cp:lastModifiedBy>
  <cp:revision>13</cp:revision>
  <dcterms:created xsi:type="dcterms:W3CDTF">2018-12-17T21:51:47Z</dcterms:created>
  <dcterms:modified xsi:type="dcterms:W3CDTF">2019-02-08T12:17:36Z</dcterms:modified>
</cp:coreProperties>
</file>